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6" r:id="rId3"/>
    <p:sldId id="259" r:id="rId4"/>
    <p:sldId id="288" r:id="rId5"/>
    <p:sldId id="289" r:id="rId6"/>
    <p:sldId id="260" r:id="rId7"/>
    <p:sldId id="301" r:id="rId8"/>
    <p:sldId id="273" r:id="rId9"/>
    <p:sldId id="275" r:id="rId10"/>
    <p:sldId id="294" r:id="rId11"/>
    <p:sldId id="292" r:id="rId12"/>
    <p:sldId id="291" r:id="rId13"/>
    <p:sldId id="295" r:id="rId14"/>
    <p:sldId id="279" r:id="rId15"/>
    <p:sldId id="284" r:id="rId16"/>
    <p:sldId id="293" r:id="rId17"/>
    <p:sldId id="270" r:id="rId18"/>
    <p:sldId id="296" r:id="rId19"/>
    <p:sldId id="285" r:id="rId20"/>
    <p:sldId id="278" r:id="rId21"/>
    <p:sldId id="297" r:id="rId22"/>
    <p:sldId id="298" r:id="rId23"/>
    <p:sldId id="283" r:id="rId24"/>
    <p:sldId id="300" r:id="rId25"/>
    <p:sldId id="299" r:id="rId26"/>
    <p:sldId id="287" r:id="rId27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1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0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2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5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0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7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940AA-59A6-4230-9CF3-939B70B1D96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876F-DA47-45D7-AE57-376D4235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6093296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0" y="1124744"/>
            <a:ext cx="9144000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r="23185"/>
          <a:stretch/>
        </p:blipFill>
        <p:spPr>
          <a:xfrm>
            <a:off x="6878607" y="108083"/>
            <a:ext cx="598580" cy="685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" y="18143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СТРАТЕГИЧЕСКАЯ СЕССИЯ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«Образ </a:t>
            </a:r>
            <a:r>
              <a:rPr lang="ru-RU" sz="4000" b="1" dirty="0">
                <a:solidFill>
                  <a:srgbClr val="002060"/>
                </a:solidFill>
              </a:rPr>
              <a:t>будущего социальной сферы России. Социальная поддержка»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en-AU" sz="3200" dirty="0"/>
              <a:t/>
            </a:r>
            <a:br>
              <a:rPr lang="en-AU" sz="3200" dirty="0"/>
            </a:br>
            <a:endParaRPr lang="ru-RU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192682"/>
            <a:ext cx="1872208" cy="515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18142" r="12173" b="25934"/>
          <a:stretch/>
        </p:blipFill>
        <p:spPr>
          <a:xfrm>
            <a:off x="3419872" y="-11005"/>
            <a:ext cx="2127319" cy="1174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r="24743"/>
          <a:stretch/>
        </p:blipFill>
        <p:spPr>
          <a:xfrm>
            <a:off x="5364088" y="160845"/>
            <a:ext cx="820857" cy="578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32" y="108084"/>
            <a:ext cx="568261" cy="568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" b="-8863"/>
          <a:stretch/>
        </p:blipFill>
        <p:spPr>
          <a:xfrm>
            <a:off x="2146091" y="125730"/>
            <a:ext cx="866368" cy="639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87" y="205188"/>
            <a:ext cx="1072884" cy="445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26" y="108084"/>
            <a:ext cx="503893" cy="701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87" y="221403"/>
            <a:ext cx="710579" cy="4441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2997" y="3212975"/>
            <a:ext cx="67229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Тематическая группа №4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Качество и доступность социальных услуг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7069" y="4869160"/>
            <a:ext cx="61815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Лидер группы: Мелихова Елена Михайловна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Координатор группы: Бочкарева Татьяна Викторовна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32350"/>
              </p:ext>
            </p:extLst>
          </p:nvPr>
        </p:nvGraphicFramePr>
        <p:xfrm>
          <a:off x="330272" y="1484784"/>
          <a:ext cx="8424935" cy="3503625"/>
        </p:xfrm>
        <a:graphic>
          <a:graphicData uri="http://schemas.openxmlformats.org/drawingml/2006/table">
            <a:tbl>
              <a:tblPr firstRow="1" bandRow="1"/>
              <a:tblGrid>
                <a:gridCol w="1638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92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ФИО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ЛИЧНЫЕ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МИССИИ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ОБЪЯВЛЕННЫЕ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ДЕЙСТВИЯ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Горкина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Н.В.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Повышение престижа работников социальной сферы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Пропаганда позитивного образа работников социальной сферы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Хажокова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Проведение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независимой оценки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качества оказания услуг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населению организациями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социального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обслуживания(далее-НОК)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1.Провести анализ и выбрать организацию, которая будет проводить НОК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2. Подготовка всех необходимых документов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3. Проверка организации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соцобслуживания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4. Подведение итогов, размещения информации в сети «Интернет»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1532239" y="937751"/>
            <a:ext cx="648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ЛИЧНЫЕ МИССИИ И ОБЪЯВЛЕННЫЕ 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475655" y="476672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51595"/>
              </p:ext>
            </p:extLst>
          </p:nvPr>
        </p:nvGraphicFramePr>
        <p:xfrm>
          <a:off x="330272" y="4988409"/>
          <a:ext cx="8424935" cy="736092"/>
        </p:xfrm>
        <a:graphic>
          <a:graphicData uri="http://schemas.openxmlformats.org/drawingml/2006/table">
            <a:tbl>
              <a:tblPr firstRow="1" bandRow="1"/>
              <a:tblGrid>
                <a:gridCol w="1638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7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Чиликова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Т.А.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межведомственных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отношений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Четкое межведомственное взаимодействие, согласно выработанным критериям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10336"/>
              </p:ext>
            </p:extLst>
          </p:nvPr>
        </p:nvGraphicFramePr>
        <p:xfrm>
          <a:off x="330272" y="1577160"/>
          <a:ext cx="8424935" cy="4431109"/>
        </p:xfrm>
        <a:graphic>
          <a:graphicData uri="http://schemas.openxmlformats.org/drawingml/2006/table">
            <a:tbl>
              <a:tblPr firstRow="1" bandRow="1"/>
              <a:tblGrid>
                <a:gridCol w="1638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1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ФИО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ЛИЧНЫЕ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МИССИИ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ОБЪЯВЛЕННЫЕ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ДЕЙСТВИЯ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Андреев А.В.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нового гибкого подхода кадровой политики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  Внедрена гибкая кадровая политика с учетом развития рынка.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Усток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Р.Б.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Оказание качественных социальных услуг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Создана единая система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стандартов предоставления социальных услуг.</a:t>
                      </a:r>
                      <a:endParaRPr lang="ru-RU" sz="140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Шишева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Н.С.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комфортных условий для получателей социальных услуг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Обеспечить контроль за своевременным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и эффективным оказанием социальных услуг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Меретукова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Н.Ю.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Своевременное оказание социальных услуг в связи с отдаленностью населенных пунктов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Разработать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алгоритм действий по оказанию своевременных СУ  людям 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проживающим в отдаленных населенных пунктах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Равбут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А.Б.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Разработка критериев удовлетворенности предоставляемых социальных услуг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Внедрение форм учета качества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предоставляемых услуг медицинским персоналом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1462634" y="897216"/>
            <a:ext cx="648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ЛИЧНЫЕ МИССИИ И ОБЪЯВЛЕННЫЕ 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73753" y="404664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66625"/>
              </p:ext>
            </p:extLst>
          </p:nvPr>
        </p:nvGraphicFramePr>
        <p:xfrm>
          <a:off x="312734" y="1280712"/>
          <a:ext cx="8431679" cy="4924040"/>
        </p:xfrm>
        <a:graphic>
          <a:graphicData uri="http://schemas.openxmlformats.org/drawingml/2006/table">
            <a:tbl>
              <a:tblPr firstRow="1" bandRow="1"/>
              <a:tblGrid>
                <a:gridCol w="1644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21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ФИО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ЛИЧНЫЕ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МИССИИ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ОБЪЯВЛЕННЫЕ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ДЕЙСТВИЯ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Лисовец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Л.И.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Обеспечение информированности населения об учреждении социальной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сферы в части доступности и качества предоставления социальных услуг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Привлечение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СМИ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Иванченко И.В.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Оказания социальных услуг таким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образом(количество,  качество,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сроки и период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),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чтобы получатель социальных услуг был удовлетворен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полностью. Таким образом СУ направлены на удовлетворение потребностей ПСУ, следовательно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, на рынке СУ поставщик с СУ станет конкурентно способным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Предоставление СУ по заявленным в миссии требованиям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Сычева А.С.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Адресное предоставление социальных услуг на высоком профессиональном уровне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Анализ реальных потребностей  СУ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Величко Т.В.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стандартов предоставления социальных услуг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Разделить стандарты по социальным услугам на город и село, указать разное время на выполнение социальных услуг с учетом территории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1287879" y="846004"/>
            <a:ext cx="648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ЛИЧНЫЕ МИССИИ И ОБЪЯВЛЕННЫЕ 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9512" y="6224920"/>
            <a:ext cx="878497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1018" y="476672"/>
            <a:ext cx="438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29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2224"/>
              </p:ext>
            </p:extLst>
          </p:nvPr>
        </p:nvGraphicFramePr>
        <p:xfrm>
          <a:off x="326900" y="1375528"/>
          <a:ext cx="8431679" cy="3697220"/>
        </p:xfrm>
        <a:graphic>
          <a:graphicData uri="http://schemas.openxmlformats.org/drawingml/2006/table">
            <a:tbl>
              <a:tblPr firstRow="1" bandRow="1"/>
              <a:tblGrid>
                <a:gridCol w="1644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21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ФИО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ЛИЧНЫЕ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МИССИИ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ОБЪЯВЛЕННЫЕ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ДЕЙСТВИЯ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Затонская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С.Н.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комфортных условий для получателей СУ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Системное обучение кадров: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-умение работать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с получателями СУ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-умение работать в команде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профессиональное обучение</a:t>
                      </a:r>
                      <a:endParaRPr lang="ru-RU" sz="1400" b="1" baseline="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 Благоустройство территории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 Обеспечение безопасности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 Создание  </a:t>
                      </a:r>
                      <a:r>
                        <a:rPr lang="ru-RU" sz="1400" b="1" baseline="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безбарьерной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среды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Корниенко Т.Б.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Обеспечение доступности получения СУ в отдаленных населённых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пунктах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Организация выездов мобильной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бригады в отдаленные населенные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пункты (высококвалифицированные сотрудники учреждения с привлечением волонтеров и сотрудников пенсионного фонда, фонда </a:t>
                      </a:r>
                      <a:r>
                        <a:rPr lang="ru-RU" sz="1400" b="1" baseline="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соц.страхования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1334021" y="873652"/>
            <a:ext cx="648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ЛИЧНЫЕ МИССИИ И ОБЪЯВЛЕННЫЕ 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1018" y="476672"/>
            <a:ext cx="438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754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893" y="1269554"/>
            <a:ext cx="2629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ПРАВИЛА ГРУППЫ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42681"/>
              </p:ext>
            </p:extLst>
          </p:nvPr>
        </p:nvGraphicFramePr>
        <p:xfrm>
          <a:off x="395536" y="2348880"/>
          <a:ext cx="8568952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1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1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(принятые)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отходить от заданной тематики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заданных задач в установленный срок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Ежемесячное информирование,</a:t>
                      </a:r>
                      <a:r>
                        <a:rPr lang="ru-RU" baseline="0" dirty="0" smtClean="0"/>
                        <a:t> обмен мнением и тиражирование опытом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работы группы</a:t>
                      </a:r>
                      <a:r>
                        <a:rPr lang="ru-RU" baseline="0" dirty="0" smtClean="0"/>
                        <a:t> формируется на определённый период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в системе обратной связи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Дистанционное решение вопросов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20992" y="6197740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3016" y="404664"/>
            <a:ext cx="438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1550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59876" y="45996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ОБРАЗ БУДУЩЕГО</a:t>
            </a:r>
          </a:p>
          <a:p>
            <a:pPr algn="just"/>
            <a:r>
              <a:rPr lang="ru-RU" sz="1400" dirty="0" smtClean="0"/>
              <a:t>	</a:t>
            </a:r>
            <a:r>
              <a:rPr lang="ru-RU" sz="1600" b="1" dirty="0" err="1" smtClean="0"/>
              <a:t>Клиенториентированная</a:t>
            </a:r>
            <a:r>
              <a:rPr lang="ru-RU" sz="1600" b="1" dirty="0" smtClean="0"/>
              <a:t> модель </a:t>
            </a:r>
            <a:r>
              <a:rPr lang="ru-RU" sz="1600" b="1" dirty="0" err="1" smtClean="0"/>
              <a:t>конкурентноспособна</a:t>
            </a:r>
            <a:r>
              <a:rPr lang="ru-RU" sz="1600" b="1" dirty="0" smtClean="0"/>
              <a:t> </a:t>
            </a:r>
            <a:r>
              <a:rPr lang="ru-RU" sz="1600" b="1" dirty="0"/>
              <a:t>на рынке оказания СУ. Эффективно осуществляется проектная деятельность. Внедрение новых технологий позволяет обеспечить системную интеграцию во  все электронные ресурсы (</a:t>
            </a:r>
            <a:r>
              <a:rPr lang="ru-RU" sz="1600" b="1" dirty="0" err="1"/>
              <a:t>госуслуги</a:t>
            </a:r>
            <a:r>
              <a:rPr lang="ru-RU" sz="1600" b="1" dirty="0"/>
              <a:t>, социальные сети, ЕГИССО). Созданы и широко используются  приложения для мобильных устройств. Внедрена гибкая кадровая политика с </a:t>
            </a:r>
            <a:r>
              <a:rPr lang="ru-RU" sz="1600" b="1" dirty="0" smtClean="0"/>
              <a:t>учетом </a:t>
            </a:r>
            <a:r>
              <a:rPr lang="ru-RU" sz="1600" b="1" dirty="0"/>
              <a:t>развития рынка СУ основанная на многоступенчатой подготовке кадров</a:t>
            </a:r>
            <a:r>
              <a:rPr lang="ru-RU" sz="1600" b="1" dirty="0" smtClean="0"/>
              <a:t>. И в каждом регионе создан обучающий методический центр для подготовки кадров по управлению проектами. </a:t>
            </a:r>
            <a:r>
              <a:rPr lang="ru-RU" sz="1600" b="1" dirty="0"/>
              <a:t>Создана единая система стандартов предоставления социальных услуг в городах и селах, дифференцированная с учетом особенностей территории. Созданы единые унифицированные формы учета, оценки и контроля предоставления СУ.  Социальная сфера в разрезе оказания СУ – это самое передовое  направление в РФ. Получатели не только получают качественные, доступные условия, но и сам клиент может присутствовать в оказании этих услуг (работа для людей с ОВЗ интернет – </a:t>
            </a:r>
            <a:r>
              <a:rPr lang="ru-RU" sz="1600" b="1" dirty="0" smtClean="0"/>
              <a:t>мобильные приложения). Все </a:t>
            </a:r>
            <a:r>
              <a:rPr lang="ru-RU" sz="1600" b="1" dirty="0"/>
              <a:t>услуги подключены к электронному обороту РФ, стоит очередь к работодателям особенно молодёжь, т.к. увеличен </a:t>
            </a:r>
            <a:r>
              <a:rPr lang="ru-RU" sz="1600" b="1" dirty="0" err="1"/>
              <a:t>соцпакет</a:t>
            </a:r>
            <a:r>
              <a:rPr lang="ru-RU" sz="1600" b="1" dirty="0"/>
              <a:t> (льготы на ипотеку, расширенная страховка по ОМС) особенно на </a:t>
            </a:r>
            <a:r>
              <a:rPr lang="ru-RU" sz="1600" b="1" dirty="0" smtClean="0"/>
              <a:t>селе. Созданы и прекрасно функционируют «социальные деревни» (по типу «умный дом») для всех категорий граждан, где оказывается весь спектр СУ, как на платной так и на </a:t>
            </a:r>
            <a:r>
              <a:rPr lang="ru-RU" sz="1600" b="1" dirty="0"/>
              <a:t>бесплатной </a:t>
            </a:r>
            <a:r>
              <a:rPr lang="ru-RU" sz="1600" b="1" dirty="0" smtClean="0"/>
              <a:t>основе. Все СУ конкурентоспособны и </a:t>
            </a:r>
            <a:r>
              <a:rPr lang="ru-RU" sz="1600" b="1" dirty="0" err="1" smtClean="0"/>
              <a:t>клиентоориентированы</a:t>
            </a:r>
            <a:r>
              <a:rPr lang="ru-RU" sz="1600" b="1" dirty="0" smtClean="0"/>
              <a:t>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окументы1\Downloads\социальная деревня фот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7"/>
            <a:ext cx="8424937" cy="51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1859876" y="45996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ОБРАЗ БУДУЩЕГО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«СОЦИАЛЬНАЯ ДЕРЕВНЯ»</a:t>
            </a:r>
            <a:r>
              <a:rPr lang="ru-RU" dirty="0" smtClean="0"/>
              <a:t>	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3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6740" y="9924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КОНТУР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ПРОЕКТА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85580"/>
              </p:ext>
            </p:extLst>
          </p:nvPr>
        </p:nvGraphicFramePr>
        <p:xfrm>
          <a:off x="323528" y="1606550"/>
          <a:ext cx="8496944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5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/>
                        <a:t>КОНТРАГЕНТЫ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ПРОДУКТЫ/ЭФФЕКТЫ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Любой получатель СУ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Дистанционное оказание социальных услуг/доступность, простота, охват большего количества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ПСУ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Государство, власть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Актуализация действующего законодательства. Создание законодательной базы обеспечивающей эффективное правовое регулирование в сфере социального обслуживания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Социальные работники, работники социальной сферы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Конкурентноспособность. Престиж профессии. Достойная оплата труда, социальные гарантии. Высокий уровень профессиональной подготовки. 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Льготная категория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Улучшение качества жизни. Максимальное пребывание в обществе. 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Семья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Социальные гарантии. Уверенность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в завтрашнем дне .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Поддержание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здоровья семьи.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НКО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Фандрайзинг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совместно с НКО под конкретные проекты/охват и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качество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73753" y="47699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9228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6740" y="9924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КОНТУР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ПРОЕКТА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96516"/>
              </p:ext>
            </p:extLst>
          </p:nvPr>
        </p:nvGraphicFramePr>
        <p:xfrm>
          <a:off x="323528" y="1606550"/>
          <a:ext cx="8496944" cy="237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5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/>
                        <a:t>КОНТРАГЕНТЫ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ПРОДУКТЫ/ЭФФЕКТЫ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Страховая компания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Страховка на случай необходимого социального ухода по болезни и старости/уверенность, безопасность любого получателя СУ вне зависимости от возраста.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Союз социальных педагогов и социальных работников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Разработка и внедрение методологических рекомендаций по подготовке высокопрофессиональных специалистов конкурентоспособных на рынке оказания СУ. 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СМИ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Своевременное и достоверное предоставление информации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27049" y="47699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40796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6740" y="93669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ЗАДАЧИ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90711"/>
              </p:ext>
            </p:extLst>
          </p:nvPr>
        </p:nvGraphicFramePr>
        <p:xfrm>
          <a:off x="251519" y="1700808"/>
          <a:ext cx="8704414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9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9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9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СОБЫТИЕ/ДЕЙСТВИЕ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СРОК/ПЕРИОД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Перевод отчетности из бумажной в электронную форму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2018-2019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Минтруд РО</a:t>
                      </a:r>
                      <a:endParaRPr lang="ru-RU" sz="11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Организация новых форм обучения для сотрудников 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Постоянно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Сотрудники</a:t>
                      </a:r>
                      <a:endParaRPr lang="ru-RU" sz="11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Информация о возможности получения дистанционных услуг получателями СУ в электронном виде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Постоянно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Проектная деятельности с заинтересованными социально-ориентированными НКО, волонтерскими организациями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Постоянно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Руководители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Учреждения</a:t>
                      </a:r>
                      <a:endParaRPr lang="ru-RU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627049" y="47699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8726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73753" y="26064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73448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Тема обсуждалась на стратегических сессиях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 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Южном,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Северо-Западном, Уральском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Федеральных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округах</a:t>
            </a:r>
          </a:p>
          <a:p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Количество участников </a:t>
            </a:r>
            <a:r>
              <a:rPr lang="ru-RU" sz="2400" b="1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2400" b="1" smtClean="0">
                <a:solidFill>
                  <a:srgbClr val="002060"/>
                </a:solidFill>
                <a:latin typeface="+mj-lt"/>
              </a:rPr>
              <a:t>47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человек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6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627049" y="47699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208919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</a:p>
          <a:p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Струны</a:t>
            </a:r>
          </a:p>
          <a:p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Власть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Медиа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Инфраструктура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Получатели/пользователи СУ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Работники социальной сферы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Команда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4309" y="9537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34988"/>
              </p:ext>
            </p:extLst>
          </p:nvPr>
        </p:nvGraphicFramePr>
        <p:xfrm>
          <a:off x="199088" y="1717904"/>
          <a:ext cx="8704414" cy="484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72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9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Струны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2018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2020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2023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Власть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Разработка проекта создания цифровой социальной платформы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Включение социальной платформы в программу цифровая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Опытная эксплуатация цифровой социальной платформы в разделе оказания 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Медиа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Освещение всех происходящих процессов на рынке услуг во всех интернет ресурсах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Получатели СУ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Анализ реальных потребностей получателей СУ. Создание конкурентно-способных продуктов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Внедрение дистанционного обслуживания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Максимальный охват всех получателей СУ по выбору клиента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Работники социальной сферы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Анализ кадрового потенциала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методических центров по обучению кадров в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округах. Внедрение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профессиональных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стандартов с учетом рынка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труда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Повсеместное внедрение в практику работы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68561" y="6214837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574618" y="494091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2284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6740" y="93669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74372"/>
              </p:ext>
            </p:extLst>
          </p:nvPr>
        </p:nvGraphicFramePr>
        <p:xfrm>
          <a:off x="251519" y="1700808"/>
          <a:ext cx="8704414" cy="4275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7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1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9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Струны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2018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2020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2023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62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Инфраструктура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Анализ существующей ситуации в части мониторинга доступности СУ в рамках межведомственного взаимодействия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Подготовка проектов решений  межведомственного взаимодействия по вопросам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мониторинга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Мониторинг существующей инфраструктуры в части доступности.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0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Подготовка и принятие решения о создании «социальной деревни» по принципу «умного дома»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Проектирование и создание модели  «социальной деревни» по принципу «умного дома»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Апробация пилотных проектов в регионах. 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Команда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Организация взаимодействия между участниками группы. Привлечение экспертов.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627049" y="47699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0493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2765" y="747109"/>
            <a:ext cx="2859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РОЛИ - ИЗМЕНЕНИЯ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872279" y="717514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solidFill>
                <a:srgbClr val="E6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37238"/>
              </p:ext>
            </p:extLst>
          </p:nvPr>
        </p:nvGraphicFramePr>
        <p:xfrm>
          <a:off x="294268" y="1484784"/>
          <a:ext cx="8496944" cy="323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/>
                        <a:t>РОЛИ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Получатели</a:t>
                      </a:r>
                      <a:r>
                        <a:rPr lang="ru-RU" sz="1400" b="1" baseline="0" dirty="0" smtClean="0"/>
                        <a:t> услуг. Определение необходимых услуг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Вариативность</a:t>
                      </a:r>
                      <a:r>
                        <a:rPr lang="ru-RU" sz="1400" b="1" baseline="0" dirty="0" smtClean="0"/>
                        <a:t> выбора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Общество. Независимая</a:t>
                      </a:r>
                      <a:r>
                        <a:rPr lang="ru-RU" sz="1400" b="1" baseline="0" dirty="0" smtClean="0"/>
                        <a:t> оценка качества, общественный контроль.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Качество и доступность социальных услуг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Поставщик.</a:t>
                      </a:r>
                      <a:r>
                        <a:rPr lang="ru-RU" sz="1400" b="1" baseline="0" dirty="0" smtClean="0"/>
                        <a:t> СО НКО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Проектный подход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СМИ. Обеспечение информационной открытости поставщиков СУ, </a:t>
                      </a:r>
                      <a:r>
                        <a:rPr lang="ru-RU" sz="1400" b="1" baseline="0" dirty="0" smtClean="0"/>
                        <a:t>реклама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Создание в обществе  позитивного информационного поля</a:t>
                      </a:r>
                      <a:r>
                        <a:rPr lang="ru-RU" sz="1400" b="1" baseline="0" dirty="0" smtClean="0"/>
                        <a:t> в </a:t>
                      </a:r>
                      <a:r>
                        <a:rPr lang="ru-RU" sz="1400" b="1" baseline="0" dirty="0" err="1" smtClean="0"/>
                        <a:t>масмедиа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21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Учреждения образования всех уровней ВУЗ,</a:t>
                      </a:r>
                      <a:r>
                        <a:rPr lang="ru-RU" sz="1400" b="1" baseline="0" dirty="0" smtClean="0"/>
                        <a:t> СУЗ:</a:t>
                      </a:r>
                    </a:p>
                    <a:p>
                      <a:r>
                        <a:rPr lang="ru-RU" sz="1400" b="1" baseline="0" dirty="0" smtClean="0"/>
                        <a:t>Подготовка высококвалифицированных кадров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Реализация многоступенчатой  образовательной программы специалистов социальной</a:t>
                      </a:r>
                      <a:r>
                        <a:rPr lang="ru-RU" sz="1400" b="1" baseline="0" dirty="0" smtClean="0"/>
                        <a:t> сферы с целью повышения качества обслуживания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73753" y="183710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4385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980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СЦЕНАРИЙ ЗАПУСКА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66462"/>
              </p:ext>
            </p:extLst>
          </p:nvPr>
        </p:nvGraphicFramePr>
        <p:xfrm>
          <a:off x="251520" y="1772816"/>
          <a:ext cx="8496944" cy="377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СОБЫТИЯ/ДЕЙСТВИЯ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ЭФФЕКТ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Наладить коммуникации в группе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Февраль-март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Мелихова Е.М.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Коммуникативность между членами группы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Обмен наработанными материалами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Февраль-март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Бучукури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Л.В.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Приобретение опыта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командой дорожной карты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Февраль-март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Андреев А.В.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Регламентированный план к действию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Онлайн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сессии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Один раз в месяц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Иванченко И.В.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Обмен опытом. Контроль выполнения дорожной карты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627049" y="47699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3115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980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СЦЕНАРИЙ ЗАПУСКА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60089"/>
              </p:ext>
            </p:extLst>
          </p:nvPr>
        </p:nvGraphicFramePr>
        <p:xfrm>
          <a:off x="251520" y="1772816"/>
          <a:ext cx="8496944" cy="442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СОБЫТИЯ/ДЕЙСТВИЯ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ЭФФЕКТ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Анализ реальных потребностей получателей СУ. Создание конкурентно-способных продуктов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Иванченко И.В.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Сычева А.С.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Чиликова Т.А.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Затонская С.Н.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Корниенко Т.Б.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Обмен опытом, расширение спектра продуктовой линейки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Внесение предложений  по созданию «социальной деревни» по принципу «умного дома»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Март 2018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Мелихова Е.М.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Привлечение контрагентов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Разработка проекта создания цифровой социальной платформы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Декабрь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Мелихова Е.М.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Увеличение охвата получателей СУ, распространение дистанционных услуг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Освещение происходящих процессов на рынке услуг в интернет ресурсах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Горкина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Н.В. (уч.)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Своевременное и достоверное информирование населения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627049" y="47699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3115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2732689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СПАСИБО ЗА ВНИМАНИЕ!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03013" y="503614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6120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48891"/>
              </p:ext>
            </p:extLst>
          </p:nvPr>
        </p:nvGraphicFramePr>
        <p:xfrm>
          <a:off x="251520" y="1844824"/>
          <a:ext cx="8712968" cy="4427196"/>
        </p:xfrm>
        <a:graphic>
          <a:graphicData uri="http://schemas.openxmlformats.org/drawingml/2006/table">
            <a:tbl>
              <a:tblPr firstRow="1" bandRow="1"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НОРМЫ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 НАСТОЯЩЕГО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НОРМЫ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БУДУЩЕГО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Недифференцированный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подход  к оплате труда.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Низкая оплата труда специалистов. Отток квалифицированных специалистов.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Неукомплектованность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социальных учреждений младшим медицинским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персоналом.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Организована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система справедливого материального стимулирования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работников.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Пересмотрен </a:t>
                      </a: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соцпакет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для работников </a:t>
                      </a:r>
                      <a:r>
                        <a:rPr lang="ru-RU" sz="1400" b="1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соцсферы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Устаревшая материально-техническая база.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Низкий уровень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финансирования. Отсутствие оперативного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и проектного </a:t>
                      </a:r>
                      <a:r>
                        <a:rPr lang="ru-RU" sz="1400" b="1" baseline="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франдайзинга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Проектная деятельность. Модернизация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МТБ.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Привлечение благотворителей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, меценатов для усовершенствования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МТБ.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Внедрение как оперативной, так и проектной деятельности </a:t>
                      </a:r>
                      <a:r>
                        <a:rPr lang="ru-RU" sz="1400" b="1" baseline="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франдайзинга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Недостаточная подготовка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персонала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и его квалификация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в части морально-психологической поддержки. Отсутствие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системы повышения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квалификации по новым профессиям. Отсутствие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должного отношения к своей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профессии.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Установлена последовательная система кадрового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роста. Сформированы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многоступенчатая подготовка кадров,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кадровый резерв, внедрены новые проф. стандарты.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1513160" y="1126868"/>
            <a:ext cx="6059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НОРМЫ НАСТОЯЩЕГО – НОРМЫ БУДУЩЕГО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0992" y="6256497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475654" y="390486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1389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54695"/>
              </p:ext>
            </p:extLst>
          </p:nvPr>
        </p:nvGraphicFramePr>
        <p:xfrm>
          <a:off x="186256" y="1556792"/>
          <a:ext cx="8712968" cy="4566662"/>
        </p:xfrm>
        <a:graphic>
          <a:graphicData uri="http://schemas.openxmlformats.org/drawingml/2006/table">
            <a:tbl>
              <a:tblPr firstRow="1" bandRow="1"/>
              <a:tblGrid>
                <a:gridCol w="535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5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НОРМЫ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 НАСТОЯЩЕГО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НОРМЫ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БУДУЩЕГО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Отсутствие </a:t>
                      </a: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цифровизации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социальной сферы 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Цифровизация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: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Внедрение новых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IT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технологий.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всей территории РФ работает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ЕГИССО (единая государственная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информационная система социального обеспечения),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подключить социальные учреждения, имеющие медицинские лицензии к ЕГИСЗ (Единая государственная информационная система в сфере здравоохранения)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Созданы приложения для мобильных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устройств.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Различие стандартов  в предоставлении СУ в различных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субъектах.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-количество;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время;  город/село;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разная оплата за СУ.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Невозможность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соблюдения стандартов социальных услуг по причине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не учёта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времени для перехода из адреса в адрес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Создана единая система стандартов предоставления социальных услуг в городах и селах, дифференцированная с учетом особенностей территории.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Соблюдение стандартов СУ через возможности новых технологий.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Созданы единые унифицированные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формы учета предоставления СУ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1475656" y="909537"/>
            <a:ext cx="6059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НОРМЫ НАСТОЯЩЕГО – НОРМЫ БУДУЩЕГО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73753" y="26064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41869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3086058" y="653528"/>
            <a:ext cx="291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БАРЬЕРЫ ПЕРЕХОДА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759268" y="935173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solidFill>
                <a:srgbClr val="E60000"/>
              </a:solidFill>
            </a:endParaRPr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2278"/>
              </p:ext>
            </p:extLst>
          </p:nvPr>
        </p:nvGraphicFramePr>
        <p:xfrm>
          <a:off x="186256" y="1412776"/>
          <a:ext cx="8712968" cy="3329712"/>
        </p:xfrm>
        <a:graphic>
          <a:graphicData uri="http://schemas.openxmlformats.org/drawingml/2006/table">
            <a:tbl>
              <a:tblPr firstRow="1" bandRow="1"/>
              <a:tblGrid>
                <a:gridCol w="91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4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6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№ НОРМЫ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ТЕКСТ НОРМЫ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БУДУЩЕГО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БАРЬЕРЫ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Создана система справедливого материального стимулирования работников.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Пересмотрен </a:t>
                      </a: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соцпакет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для работников </a:t>
                      </a: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соцсферы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Отсутствие дифференцированного подхода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по категориям работников.</a:t>
                      </a:r>
                      <a:endParaRPr lang="ru-RU" sz="1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Модернизация МТБ. Применение новых технологий, привлечение благотворителей, меценатов для усовершенствования МТБ. 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Не внедрена проектная деятельность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2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Установлена последовательная система кадрового роста.</a:t>
                      </a:r>
                      <a:endParaRPr lang="ru-RU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Сформированы  многоступенчатая подготовка кадров,  кадровый резерв.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Отсутствие законодательной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базы.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Отсутствие гибкой кадровой политики.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Отсутствие госзаказа на заявки с мест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73753" y="273149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0878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3082709" y="1006647"/>
            <a:ext cx="291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БАРЬЕРЫ ПЕРЕХОДА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81870"/>
              </p:ext>
            </p:extLst>
          </p:nvPr>
        </p:nvGraphicFramePr>
        <p:xfrm>
          <a:off x="270759" y="1628800"/>
          <a:ext cx="8712968" cy="3930396"/>
        </p:xfrm>
        <a:graphic>
          <a:graphicData uri="http://schemas.openxmlformats.org/drawingml/2006/table">
            <a:tbl>
              <a:tblPr firstRow="1" bandRow="1"/>
              <a:tblGrid>
                <a:gridCol w="91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№ НОРМЫ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ТЕКСТ НОРМЫ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БУДУЩЕГО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БАРЬЕРЫ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Внедрение современных информационных технологий.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Цифровизация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Внедрение новых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IT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технологий;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всей территории РФ работает ЕГИССО;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Созданы приложения для мобильных устройств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Медленное внедрение системы на территории РФ ЕГИССО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Создана единая система стандартов предоставления социальных услуг в городах и селах, дифференцированная с учетом особенностей территории.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Соблюдение стандартов СУ через возможности новых технологий.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Созданы единые унифицированные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формы учета предоставления СУ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Слабое внедрение проектов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Отсутствие программных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продуктов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Несовершенство законодательной базы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270403" y="559154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951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0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3864926" y="1556791"/>
            <a:ext cx="1355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МИССИЯ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39017" y="930546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280" y="30689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 всей территории РФ внедрена и действует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/>
              <a:t>клиентоориентированная</a:t>
            </a:r>
            <a:r>
              <a:rPr lang="ru-RU" sz="2400" b="1" dirty="0"/>
              <a:t> модель оказания качественных и доступных СУ.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16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24252"/>
              </p:ext>
            </p:extLst>
          </p:nvPr>
        </p:nvGraphicFramePr>
        <p:xfrm>
          <a:off x="330272" y="1772816"/>
          <a:ext cx="8424935" cy="3724208"/>
        </p:xfrm>
        <a:graphic>
          <a:graphicData uri="http://schemas.openxmlformats.org/drawingml/2006/table">
            <a:tbl>
              <a:tblPr firstRow="1" bandRow="1"/>
              <a:tblGrid>
                <a:gridCol w="1638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2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12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 (Основной текст)"/>
                        </a:rPr>
                        <a:t>ФИО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ЛИЧНЫЕ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МИССИИ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ОБЪЯВЛЕННЫЕ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ДЕЙСТВИЯ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 (Основной текст)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9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Мелихова Е.М.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Создание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конкурентоспособных продуктов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СУ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Разработка дополнительной продуктовой линейки СУ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до конца 2018 года. Создание виртуальной площадки в сети интернет для обмена опытом, тиражирования всех заинтересованных групп.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3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Бучукури</a:t>
                      </a: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Л.В.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Найти индивидуальный (адресный) подход к каждому получателю социальных услуг. Этот подход  должен быть простым, доступным, безопасным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Предоставление каждому получателю СУ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1532239" y="1195878"/>
            <a:ext cx="648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ЛИЧНЫЕ МИССИИ И ОБЪЯВЛЕННЫЕ 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475656" y="700235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E60000"/>
                </a:solidFill>
              </a:rPr>
              <a:t>КАЧЕСТВО И ДОСТУПНОСТЬ СОЦИАЛЬНЫХ УСЛУГ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Южный Федеральный Округ                                                                             г. Ростов-на-Дону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25 – 26 января 2018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23488"/>
              </p:ext>
            </p:extLst>
          </p:nvPr>
        </p:nvGraphicFramePr>
        <p:xfrm>
          <a:off x="326900" y="5517232"/>
          <a:ext cx="8431679" cy="490728"/>
        </p:xfrm>
        <a:graphic>
          <a:graphicData uri="http://schemas.openxmlformats.org/drawingml/2006/table">
            <a:tbl>
              <a:tblPr firstRow="1" bandRow="1"/>
              <a:tblGrid>
                <a:gridCol w="1644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4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Роман С.В.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Предоставления спектра социальных услуг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Расширение предоставления спектра социальных услуг</a:t>
                      </a:r>
                      <a:endParaRPr lang="ru-RU" sz="140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1878</Words>
  <Application>Microsoft Office PowerPoint</Application>
  <PresentationFormat>Экран (4:3)</PresentationFormat>
  <Paragraphs>433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СТРАТЕГИЧЕСКАЯ СЕССИЯ «Образ будущего социальной сферы России. Социальная поддержка»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Марина</cp:lastModifiedBy>
  <cp:revision>177</cp:revision>
  <cp:lastPrinted>2018-01-25T20:00:38Z</cp:lastPrinted>
  <dcterms:created xsi:type="dcterms:W3CDTF">2017-10-22T11:39:11Z</dcterms:created>
  <dcterms:modified xsi:type="dcterms:W3CDTF">2018-05-31T03:40:16Z</dcterms:modified>
</cp:coreProperties>
</file>